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71" r:id="rId5"/>
    <p:sldId id="273" r:id="rId6"/>
    <p:sldId id="270" r:id="rId7"/>
    <p:sldId id="267" r:id="rId8"/>
    <p:sldId id="280" r:id="rId9"/>
    <p:sldId id="268" r:id="rId10"/>
    <p:sldId id="282" r:id="rId11"/>
    <p:sldId id="283" r:id="rId12"/>
    <p:sldId id="274" r:id="rId13"/>
    <p:sldId id="258" r:id="rId14"/>
    <p:sldId id="260" r:id="rId15"/>
    <p:sldId id="269" r:id="rId16"/>
    <p:sldId id="266" r:id="rId17"/>
    <p:sldId id="284" r:id="rId18"/>
    <p:sldId id="285" r:id="rId19"/>
    <p:sldId id="279" r:id="rId20"/>
    <p:sldId id="277" r:id="rId21"/>
    <p:sldId id="278" r:id="rId22"/>
    <p:sldId id="286" r:id="rId23"/>
    <p:sldId id="281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2D351F"/>
    <a:srgbClr val="261300"/>
    <a:srgbClr val="3A1D00"/>
    <a:srgbClr val="D269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498" autoAdjust="0"/>
    <p:restoredTop sz="94660"/>
  </p:normalViewPr>
  <p:slideViewPr>
    <p:cSldViewPr>
      <p:cViewPr varScale="1">
        <p:scale>
          <a:sx n="74" d="100"/>
          <a:sy n="74" d="100"/>
        </p:scale>
        <p:origin x="-7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D326C-B1A2-44FB-812C-157F0251B0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A971AE-0BB0-4500-AB25-70CEEC329A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32A409-7621-45FB-BBF2-41AAB3445D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1701B-3B6E-46EA-AA55-F79E9D5CDE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D8A45-6ABB-4C9F-94C9-F985638075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C7C929-4B51-4F17-A50F-DC7124B073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1246CA-46AA-4B8B-BDFF-67E30A02D9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808D1-3769-4C13-AC4C-4FDE3DA2FA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D0FA1E-9193-47A0-816E-1CF7051F85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821AE-FCC7-4A9F-9218-4E0A43228D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964E8-F440-4120-8983-C01FC75522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1AD58F-88BE-4B10-8F49-D07E100B615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Documents%20and%20Settings\&#1052;&#1080;&#1096;&#1072;.ASUS\&#1052;&#1086;&#1080;%20&#1076;&#1086;&#1082;&#1091;&#1084;&#1077;&#1085;&#1090;&#1099;\&#1091;&#1088;&#1086;&#1082;%20&#1089;&#1082;&#1072;&#1079;&#1082;&#1072;\&#1089;&#1082;&#1072;&#1079;&#1082;&#1072;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6;&#1086;&#1082;&#1091;&#1084;&#1077;&#1085;&#1090;&#1099;\&#1091;&#1088;&#1086;&#1082;%20&#1089;&#1082;&#1072;&#1079;&#1082;&#1072;\1.wma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cobornsdelivers.files.wordpress.com/2009/11/potatoes-1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2;&#1080;&#1096;&#1072;.ASUS\Local%20Settings\Temporary%20Internet%20Files\Content.IE5\PQFZ4TPA\MS900082187%5b1%5d.mid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2;&#1080;&#1096;&#1072;.ASUS\&#1056;&#1072;&#1073;&#1086;&#1095;&#1080;&#1081;%20&#1089;&#1090;&#1086;&#1083;\&#1076;&#1086;&#1082;&#1091;&#1084;&#1077;&#1085;&#1090;&#1099;\&#1091;&#1088;&#1086;&#1082;%20&#1089;&#1082;&#1072;&#1079;&#1082;&#1072;\urok%20puteshestvie%20v%20skazku\&#1089;&#1082;&#1072;&#1079;&#1082;&#1072;.mp3" TargetMode="Externa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1692275" y="981075"/>
            <a:ext cx="5976938" cy="1220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Урок</a:t>
            </a:r>
          </a:p>
        </p:txBody>
      </p:sp>
      <p:pic>
        <p:nvPicPr>
          <p:cNvPr id="2057" name="сказка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304800" cy="3048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3429000"/>
            <a:ext cx="85132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«Путешествие в сказку»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62" y="5072074"/>
            <a:ext cx="371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Создал  учитель физики 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МОУ «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Мамолаевская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средняя общеобразовательная школа»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Обломов Михаил А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лексеевич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84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59000" numSld="7" showWhenStopped="0">
                <p:cTn id="3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</p:childTnLst>
        </p:cTn>
      </p:par>
    </p:tnLst>
    <p:bldLst>
      <p:bldP spid="2054" grpId="0" animBg="1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 rot="4289310">
            <a:off x="5669761" y="5011439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инерция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 rot="18935489">
            <a:off x="3638160" y="5595807"/>
            <a:ext cx="1571636" cy="83097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ВЕСЫ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 rot="1982364">
            <a:off x="7082264" y="5099264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V*</a:t>
            </a:r>
            <a:r>
              <a:rPr lang="el-G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ρ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 rot="1192849">
            <a:off x="7728876" y="5454475"/>
            <a:ext cx="828789" cy="14856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КГ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 rot="979922">
            <a:off x="2294766" y="5052836"/>
            <a:ext cx="1500198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 rot="4069646">
            <a:off x="1566842" y="5556022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ЛИТР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 rot="18935489">
            <a:off x="209137" y="5217537"/>
            <a:ext cx="1571636" cy="83097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МЕНЗУРКА</a:t>
            </a:r>
            <a:endParaRPr lang="ru-RU" sz="13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Овал 15"/>
          <p:cNvSpPr/>
          <p:nvPr/>
        </p:nvSpPr>
        <p:spPr>
          <a:xfrm rot="1982364">
            <a:off x="4224745" y="5313578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m/</a:t>
            </a:r>
            <a:r>
              <a:rPr lang="el-G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ρ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 rot="1276284">
            <a:off x="3598816" y="4243109"/>
            <a:ext cx="828789" cy="14856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r>
              <a:rPr lang="ru-RU" sz="2000" b="1" baseline="30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357950" y="5286388"/>
            <a:ext cx="1500198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Овал 22"/>
          <p:cNvSpPr/>
          <p:nvPr/>
        </p:nvSpPr>
        <p:spPr>
          <a:xfrm rot="4069646">
            <a:off x="709587" y="5556023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</a:t>
            </a:r>
            <a:r>
              <a:rPr lang="ru-RU" b="1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Овал 23"/>
          <p:cNvSpPr/>
          <p:nvPr/>
        </p:nvSpPr>
        <p:spPr>
          <a:xfrm rot="19523498">
            <a:off x="5097563" y="5654225"/>
            <a:ext cx="1571636" cy="83097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АРЕОМЕТР</a:t>
            </a:r>
            <a:endParaRPr lang="ru-RU" sz="13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 rot="1982364">
            <a:off x="1010036" y="4599199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m/V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Овал 25"/>
          <p:cNvSpPr/>
          <p:nvPr/>
        </p:nvSpPr>
        <p:spPr>
          <a:xfrm rot="888139">
            <a:off x="4962346" y="4367475"/>
            <a:ext cx="828789" cy="14856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КГ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r>
              <a:rPr lang="ru-RU" b="1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Овал 26"/>
          <p:cNvSpPr/>
          <p:nvPr/>
        </p:nvSpPr>
        <p:spPr>
          <a:xfrm rot="816484">
            <a:off x="2571685" y="5666155"/>
            <a:ext cx="1500198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ρ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214810" y="1785926"/>
            <a:ext cx="1000132" cy="100013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ОБЪЁМ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 rot="4289310">
            <a:off x="5669761" y="5011439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инерция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 rot="18935489">
            <a:off x="3638160" y="5595807"/>
            <a:ext cx="1571636" cy="83097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ВЕСЫ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 rot="1982364">
            <a:off x="7082264" y="5099264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V*</a:t>
            </a:r>
            <a:r>
              <a:rPr lang="el-G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ρ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 rot="1192849">
            <a:off x="7728876" y="5454475"/>
            <a:ext cx="828789" cy="14856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КГ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 rot="979922">
            <a:off x="2294766" y="5052836"/>
            <a:ext cx="1500198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 rot="4069646">
            <a:off x="1566842" y="5556022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ЛИТР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 rot="18935489">
            <a:off x="209137" y="5217537"/>
            <a:ext cx="1571636" cy="83097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МЕНЗУРКА</a:t>
            </a:r>
            <a:endParaRPr lang="ru-RU" sz="13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Овал 15"/>
          <p:cNvSpPr/>
          <p:nvPr/>
        </p:nvSpPr>
        <p:spPr>
          <a:xfrm rot="1982364">
            <a:off x="4224745" y="5313578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m/</a:t>
            </a:r>
            <a:r>
              <a:rPr lang="el-G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ρ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 rot="1276284">
            <a:off x="6670650" y="4314546"/>
            <a:ext cx="828789" cy="14856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r>
              <a:rPr lang="ru-RU" sz="2000" b="1" baseline="30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357950" y="5286388"/>
            <a:ext cx="1500198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Овал 22"/>
          <p:cNvSpPr/>
          <p:nvPr/>
        </p:nvSpPr>
        <p:spPr>
          <a:xfrm rot="4069646">
            <a:off x="709587" y="5556023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</a:t>
            </a:r>
            <a:r>
              <a:rPr lang="ru-RU" b="1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Овал 23"/>
          <p:cNvSpPr/>
          <p:nvPr/>
        </p:nvSpPr>
        <p:spPr>
          <a:xfrm rot="19523498">
            <a:off x="5097563" y="5654225"/>
            <a:ext cx="1571636" cy="83097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АРЕОМЕТР</a:t>
            </a:r>
            <a:endParaRPr lang="ru-RU" sz="13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 rot="1982364">
            <a:off x="1010036" y="4599199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m/V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Овал 25"/>
          <p:cNvSpPr/>
          <p:nvPr/>
        </p:nvSpPr>
        <p:spPr>
          <a:xfrm rot="888139">
            <a:off x="4962346" y="4367475"/>
            <a:ext cx="828789" cy="14856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КГ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r>
              <a:rPr lang="ru-RU" b="1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Овал 26"/>
          <p:cNvSpPr/>
          <p:nvPr/>
        </p:nvSpPr>
        <p:spPr>
          <a:xfrm rot="816484">
            <a:off x="2571685" y="5666155"/>
            <a:ext cx="1500198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ρ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3929058" y="2214554"/>
            <a:ext cx="1000132" cy="100013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ПЛОТ-</a:t>
            </a:r>
          </a:p>
          <a:p>
            <a:pPr algn="ctr"/>
            <a:r>
              <a:rPr lang="ru-RU" sz="1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35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аревна лягуш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0"/>
            <a:ext cx="8095907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84775"/>
          </a:xfr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7" name="Полилиния 6"/>
          <p:cNvSpPr/>
          <p:nvPr/>
        </p:nvSpPr>
        <p:spPr>
          <a:xfrm rot="5157253">
            <a:off x="5019140" y="3612014"/>
            <a:ext cx="2859977" cy="2335215"/>
          </a:xfrm>
          <a:custGeom>
            <a:avLst/>
            <a:gdLst>
              <a:gd name="connsiteX0" fmla="*/ 1072795 w 2414933"/>
              <a:gd name="connsiteY0" fmla="*/ 15167 h 2335215"/>
              <a:gd name="connsiteX1" fmla="*/ 969765 w 2414933"/>
              <a:gd name="connsiteY1" fmla="*/ 40925 h 2335215"/>
              <a:gd name="connsiteX2" fmla="*/ 905370 w 2414933"/>
              <a:gd name="connsiteY2" fmla="*/ 118198 h 2335215"/>
              <a:gd name="connsiteX3" fmla="*/ 866734 w 2414933"/>
              <a:gd name="connsiteY3" fmla="*/ 208350 h 2335215"/>
              <a:gd name="connsiteX4" fmla="*/ 853855 w 2414933"/>
              <a:gd name="connsiteY4" fmla="*/ 259866 h 2335215"/>
              <a:gd name="connsiteX5" fmla="*/ 815218 w 2414933"/>
              <a:gd name="connsiteY5" fmla="*/ 285624 h 2335215"/>
              <a:gd name="connsiteX6" fmla="*/ 776581 w 2414933"/>
              <a:gd name="connsiteY6" fmla="*/ 324260 h 2335215"/>
              <a:gd name="connsiteX7" fmla="*/ 699308 w 2414933"/>
              <a:gd name="connsiteY7" fmla="*/ 375776 h 2335215"/>
              <a:gd name="connsiteX8" fmla="*/ 596277 w 2414933"/>
              <a:gd name="connsiteY8" fmla="*/ 401533 h 2335215"/>
              <a:gd name="connsiteX9" fmla="*/ 519004 w 2414933"/>
              <a:gd name="connsiteY9" fmla="*/ 465928 h 2335215"/>
              <a:gd name="connsiteX10" fmla="*/ 480367 w 2414933"/>
              <a:gd name="connsiteY10" fmla="*/ 517443 h 2335215"/>
              <a:gd name="connsiteX11" fmla="*/ 441731 w 2414933"/>
              <a:gd name="connsiteY11" fmla="*/ 556080 h 2335215"/>
              <a:gd name="connsiteX12" fmla="*/ 390215 w 2414933"/>
              <a:gd name="connsiteY12" fmla="*/ 633353 h 2335215"/>
              <a:gd name="connsiteX13" fmla="*/ 377336 w 2414933"/>
              <a:gd name="connsiteY13" fmla="*/ 671990 h 2335215"/>
              <a:gd name="connsiteX14" fmla="*/ 338700 w 2414933"/>
              <a:gd name="connsiteY14" fmla="*/ 710626 h 2335215"/>
              <a:gd name="connsiteX15" fmla="*/ 300063 w 2414933"/>
              <a:gd name="connsiteY15" fmla="*/ 813657 h 2335215"/>
              <a:gd name="connsiteX16" fmla="*/ 274305 w 2414933"/>
              <a:gd name="connsiteY16" fmla="*/ 916688 h 2335215"/>
              <a:gd name="connsiteX17" fmla="*/ 209911 w 2414933"/>
              <a:gd name="connsiteY17" fmla="*/ 981083 h 2335215"/>
              <a:gd name="connsiteX18" fmla="*/ 132638 w 2414933"/>
              <a:gd name="connsiteY18" fmla="*/ 1084114 h 2335215"/>
              <a:gd name="connsiteX19" fmla="*/ 42486 w 2414933"/>
              <a:gd name="connsiteY19" fmla="*/ 1200024 h 2335215"/>
              <a:gd name="connsiteX20" fmla="*/ 29607 w 2414933"/>
              <a:gd name="connsiteY20" fmla="*/ 1238660 h 2335215"/>
              <a:gd name="connsiteX21" fmla="*/ 3849 w 2414933"/>
              <a:gd name="connsiteY21" fmla="*/ 1277297 h 2335215"/>
              <a:gd name="connsiteX22" fmla="*/ 16728 w 2414933"/>
              <a:gd name="connsiteY22" fmla="*/ 1612147 h 2335215"/>
              <a:gd name="connsiteX23" fmla="*/ 29607 w 2414933"/>
              <a:gd name="connsiteY23" fmla="*/ 1702300 h 2335215"/>
              <a:gd name="connsiteX24" fmla="*/ 81122 w 2414933"/>
              <a:gd name="connsiteY24" fmla="*/ 1779573 h 2335215"/>
              <a:gd name="connsiteX25" fmla="*/ 145517 w 2414933"/>
              <a:gd name="connsiteY25" fmla="*/ 1843967 h 2335215"/>
              <a:gd name="connsiteX26" fmla="*/ 184153 w 2414933"/>
              <a:gd name="connsiteY26" fmla="*/ 1856846 h 2335215"/>
              <a:gd name="connsiteX27" fmla="*/ 261426 w 2414933"/>
              <a:gd name="connsiteY27" fmla="*/ 1934119 h 2335215"/>
              <a:gd name="connsiteX28" fmla="*/ 338700 w 2414933"/>
              <a:gd name="connsiteY28" fmla="*/ 1972756 h 2335215"/>
              <a:gd name="connsiteX29" fmla="*/ 519004 w 2414933"/>
              <a:gd name="connsiteY29" fmla="*/ 2075787 h 2335215"/>
              <a:gd name="connsiteX30" fmla="*/ 583398 w 2414933"/>
              <a:gd name="connsiteY30" fmla="*/ 2114424 h 2335215"/>
              <a:gd name="connsiteX31" fmla="*/ 673550 w 2414933"/>
              <a:gd name="connsiteY31" fmla="*/ 2204576 h 2335215"/>
              <a:gd name="connsiteX32" fmla="*/ 712187 w 2414933"/>
              <a:gd name="connsiteY32" fmla="*/ 2230333 h 2335215"/>
              <a:gd name="connsiteX33" fmla="*/ 750824 w 2414933"/>
              <a:gd name="connsiteY33" fmla="*/ 2268970 h 2335215"/>
              <a:gd name="connsiteX34" fmla="*/ 802339 w 2414933"/>
              <a:gd name="connsiteY34" fmla="*/ 2294728 h 2335215"/>
              <a:gd name="connsiteX35" fmla="*/ 892491 w 2414933"/>
              <a:gd name="connsiteY35" fmla="*/ 2333364 h 2335215"/>
              <a:gd name="connsiteX36" fmla="*/ 1150069 w 2414933"/>
              <a:gd name="connsiteY36" fmla="*/ 2320486 h 2335215"/>
              <a:gd name="connsiteX37" fmla="*/ 1188705 w 2414933"/>
              <a:gd name="connsiteY37" fmla="*/ 2281849 h 2335215"/>
              <a:gd name="connsiteX38" fmla="*/ 1227342 w 2414933"/>
              <a:gd name="connsiteY38" fmla="*/ 2256091 h 2335215"/>
              <a:gd name="connsiteX39" fmla="*/ 1265979 w 2414933"/>
              <a:gd name="connsiteY39" fmla="*/ 2243212 h 2335215"/>
              <a:gd name="connsiteX40" fmla="*/ 1304615 w 2414933"/>
              <a:gd name="connsiteY40" fmla="*/ 2217455 h 2335215"/>
              <a:gd name="connsiteX41" fmla="*/ 1381888 w 2414933"/>
              <a:gd name="connsiteY41" fmla="*/ 2191697 h 2335215"/>
              <a:gd name="connsiteX42" fmla="*/ 1433404 w 2414933"/>
              <a:gd name="connsiteY42" fmla="*/ 2165939 h 2335215"/>
              <a:gd name="connsiteX43" fmla="*/ 1690981 w 2414933"/>
              <a:gd name="connsiteY43" fmla="*/ 2191697 h 2335215"/>
              <a:gd name="connsiteX44" fmla="*/ 1755376 w 2414933"/>
              <a:gd name="connsiteY44" fmla="*/ 2217455 h 2335215"/>
              <a:gd name="connsiteX45" fmla="*/ 1794012 w 2414933"/>
              <a:gd name="connsiteY45" fmla="*/ 2230333 h 2335215"/>
              <a:gd name="connsiteX46" fmla="*/ 1909922 w 2414933"/>
              <a:gd name="connsiteY46" fmla="*/ 2281849 h 2335215"/>
              <a:gd name="connsiteX47" fmla="*/ 1961438 w 2414933"/>
              <a:gd name="connsiteY47" fmla="*/ 2294728 h 2335215"/>
              <a:gd name="connsiteX48" fmla="*/ 2257652 w 2414933"/>
              <a:gd name="connsiteY48" fmla="*/ 2256091 h 2335215"/>
              <a:gd name="connsiteX49" fmla="*/ 2283410 w 2414933"/>
              <a:gd name="connsiteY49" fmla="*/ 2217455 h 2335215"/>
              <a:gd name="connsiteX50" fmla="*/ 2322046 w 2414933"/>
              <a:gd name="connsiteY50" fmla="*/ 2153060 h 2335215"/>
              <a:gd name="connsiteX51" fmla="*/ 2334925 w 2414933"/>
              <a:gd name="connsiteY51" fmla="*/ 1792452 h 2335215"/>
              <a:gd name="connsiteX52" fmla="*/ 2360683 w 2414933"/>
              <a:gd name="connsiteY52" fmla="*/ 1637905 h 2335215"/>
              <a:gd name="connsiteX53" fmla="*/ 2373562 w 2414933"/>
              <a:gd name="connsiteY53" fmla="*/ 1212902 h 2335215"/>
              <a:gd name="connsiteX54" fmla="*/ 2386441 w 2414933"/>
              <a:gd name="connsiteY54" fmla="*/ 1161387 h 2335215"/>
              <a:gd name="connsiteX55" fmla="*/ 2399319 w 2414933"/>
              <a:gd name="connsiteY55" fmla="*/ 1096993 h 2335215"/>
              <a:gd name="connsiteX56" fmla="*/ 2412198 w 2414933"/>
              <a:gd name="connsiteY56" fmla="*/ 968204 h 2335215"/>
              <a:gd name="connsiteX57" fmla="*/ 2399319 w 2414933"/>
              <a:gd name="connsiteY57" fmla="*/ 671990 h 2335215"/>
              <a:gd name="connsiteX58" fmla="*/ 2360683 w 2414933"/>
              <a:gd name="connsiteY58" fmla="*/ 646232 h 2335215"/>
              <a:gd name="connsiteX59" fmla="*/ 2334925 w 2414933"/>
              <a:gd name="connsiteY59" fmla="*/ 607595 h 2335215"/>
              <a:gd name="connsiteX60" fmla="*/ 2283410 w 2414933"/>
              <a:gd name="connsiteY60" fmla="*/ 568959 h 2335215"/>
              <a:gd name="connsiteX61" fmla="*/ 2206136 w 2414933"/>
              <a:gd name="connsiteY61" fmla="*/ 504564 h 2335215"/>
              <a:gd name="connsiteX62" fmla="*/ 2115984 w 2414933"/>
              <a:gd name="connsiteY62" fmla="*/ 465928 h 2335215"/>
              <a:gd name="connsiteX63" fmla="*/ 2038711 w 2414933"/>
              <a:gd name="connsiteY63" fmla="*/ 414412 h 2335215"/>
              <a:gd name="connsiteX64" fmla="*/ 2000074 w 2414933"/>
              <a:gd name="connsiteY64" fmla="*/ 375776 h 2335215"/>
              <a:gd name="connsiteX65" fmla="*/ 1948559 w 2414933"/>
              <a:gd name="connsiteY65" fmla="*/ 350018 h 2335215"/>
              <a:gd name="connsiteX66" fmla="*/ 1909922 w 2414933"/>
              <a:gd name="connsiteY66" fmla="*/ 298502 h 2335215"/>
              <a:gd name="connsiteX67" fmla="*/ 1858407 w 2414933"/>
              <a:gd name="connsiteY67" fmla="*/ 272745 h 2335215"/>
              <a:gd name="connsiteX68" fmla="*/ 1806891 w 2414933"/>
              <a:gd name="connsiteY68" fmla="*/ 234108 h 2335215"/>
              <a:gd name="connsiteX69" fmla="*/ 1639466 w 2414933"/>
              <a:gd name="connsiteY69" fmla="*/ 92440 h 2335215"/>
              <a:gd name="connsiteX70" fmla="*/ 1562193 w 2414933"/>
              <a:gd name="connsiteY70" fmla="*/ 40925 h 2335215"/>
              <a:gd name="connsiteX71" fmla="*/ 1446283 w 2414933"/>
              <a:gd name="connsiteY71" fmla="*/ 15167 h 2335215"/>
              <a:gd name="connsiteX72" fmla="*/ 1265979 w 2414933"/>
              <a:gd name="connsiteY72" fmla="*/ 2288 h 2335215"/>
              <a:gd name="connsiteX73" fmla="*/ 1072795 w 2414933"/>
              <a:gd name="connsiteY73" fmla="*/ 15167 h 233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2414933" h="2335215">
                <a:moveTo>
                  <a:pt x="1072795" y="15167"/>
                </a:moveTo>
                <a:cubicBezTo>
                  <a:pt x="1023426" y="21606"/>
                  <a:pt x="986738" y="29610"/>
                  <a:pt x="969765" y="40925"/>
                </a:cubicBezTo>
                <a:cubicBezTo>
                  <a:pt x="940017" y="60758"/>
                  <a:pt x="924376" y="89689"/>
                  <a:pt x="905370" y="118198"/>
                </a:cubicBezTo>
                <a:cubicBezTo>
                  <a:pt x="868395" y="266100"/>
                  <a:pt x="920098" y="83833"/>
                  <a:pt x="866734" y="208350"/>
                </a:cubicBezTo>
                <a:cubicBezTo>
                  <a:pt x="859762" y="224619"/>
                  <a:pt x="863673" y="245138"/>
                  <a:pt x="853855" y="259866"/>
                </a:cubicBezTo>
                <a:cubicBezTo>
                  <a:pt x="845269" y="272745"/>
                  <a:pt x="827109" y="275715"/>
                  <a:pt x="815218" y="285624"/>
                </a:cubicBezTo>
                <a:cubicBezTo>
                  <a:pt x="801226" y="297284"/>
                  <a:pt x="790958" y="313078"/>
                  <a:pt x="776581" y="324260"/>
                </a:cubicBezTo>
                <a:cubicBezTo>
                  <a:pt x="752145" y="343266"/>
                  <a:pt x="729341" y="368268"/>
                  <a:pt x="699308" y="375776"/>
                </a:cubicBezTo>
                <a:lnTo>
                  <a:pt x="596277" y="401533"/>
                </a:lnTo>
                <a:cubicBezTo>
                  <a:pt x="556531" y="428031"/>
                  <a:pt x="552059" y="427364"/>
                  <a:pt x="519004" y="465928"/>
                </a:cubicBezTo>
                <a:cubicBezTo>
                  <a:pt x="505035" y="482225"/>
                  <a:pt x="494336" y="501146"/>
                  <a:pt x="480367" y="517443"/>
                </a:cubicBezTo>
                <a:cubicBezTo>
                  <a:pt x="468514" y="531272"/>
                  <a:pt x="452913" y="541703"/>
                  <a:pt x="441731" y="556080"/>
                </a:cubicBezTo>
                <a:cubicBezTo>
                  <a:pt x="422725" y="580516"/>
                  <a:pt x="400004" y="603985"/>
                  <a:pt x="390215" y="633353"/>
                </a:cubicBezTo>
                <a:cubicBezTo>
                  <a:pt x="385922" y="646232"/>
                  <a:pt x="384866" y="660694"/>
                  <a:pt x="377336" y="671990"/>
                </a:cubicBezTo>
                <a:cubicBezTo>
                  <a:pt x="367233" y="687144"/>
                  <a:pt x="351579" y="697747"/>
                  <a:pt x="338700" y="710626"/>
                </a:cubicBezTo>
                <a:cubicBezTo>
                  <a:pt x="313852" y="834867"/>
                  <a:pt x="344281" y="725223"/>
                  <a:pt x="300063" y="813657"/>
                </a:cubicBezTo>
                <a:cubicBezTo>
                  <a:pt x="276232" y="861319"/>
                  <a:pt x="296345" y="857914"/>
                  <a:pt x="274305" y="916688"/>
                </a:cubicBezTo>
                <a:cubicBezTo>
                  <a:pt x="259995" y="954849"/>
                  <a:pt x="241394" y="960094"/>
                  <a:pt x="209911" y="981083"/>
                </a:cubicBezTo>
                <a:cubicBezTo>
                  <a:pt x="134447" y="1094276"/>
                  <a:pt x="255017" y="915842"/>
                  <a:pt x="132638" y="1084114"/>
                </a:cubicBezTo>
                <a:cubicBezTo>
                  <a:pt x="50482" y="1197079"/>
                  <a:pt x="115095" y="1127414"/>
                  <a:pt x="42486" y="1200024"/>
                </a:cubicBezTo>
                <a:cubicBezTo>
                  <a:pt x="38193" y="1212903"/>
                  <a:pt x="35678" y="1226518"/>
                  <a:pt x="29607" y="1238660"/>
                </a:cubicBezTo>
                <a:cubicBezTo>
                  <a:pt x="22685" y="1252504"/>
                  <a:pt x="4382" y="1261828"/>
                  <a:pt x="3849" y="1277297"/>
                </a:cubicBezTo>
                <a:cubicBezTo>
                  <a:pt x="0" y="1388930"/>
                  <a:pt x="9971" y="1500652"/>
                  <a:pt x="16728" y="1612147"/>
                </a:cubicBezTo>
                <a:cubicBezTo>
                  <a:pt x="18564" y="1642447"/>
                  <a:pt x="18710" y="1673967"/>
                  <a:pt x="29607" y="1702300"/>
                </a:cubicBezTo>
                <a:cubicBezTo>
                  <a:pt x="40720" y="1731193"/>
                  <a:pt x="63950" y="1753815"/>
                  <a:pt x="81122" y="1779573"/>
                </a:cubicBezTo>
                <a:cubicBezTo>
                  <a:pt x="106879" y="1818209"/>
                  <a:pt x="102588" y="1822502"/>
                  <a:pt x="145517" y="1843967"/>
                </a:cubicBezTo>
                <a:cubicBezTo>
                  <a:pt x="157659" y="1850038"/>
                  <a:pt x="171274" y="1852553"/>
                  <a:pt x="184153" y="1856846"/>
                </a:cubicBezTo>
                <a:cubicBezTo>
                  <a:pt x="209911" y="1882604"/>
                  <a:pt x="226868" y="1922600"/>
                  <a:pt x="261426" y="1934119"/>
                </a:cubicBezTo>
                <a:cubicBezTo>
                  <a:pt x="339773" y="1960235"/>
                  <a:pt x="260233" y="1929956"/>
                  <a:pt x="338700" y="1972756"/>
                </a:cubicBezTo>
                <a:cubicBezTo>
                  <a:pt x="579924" y="2104332"/>
                  <a:pt x="320691" y="1949586"/>
                  <a:pt x="519004" y="2075787"/>
                </a:cubicBezTo>
                <a:cubicBezTo>
                  <a:pt x="540122" y="2089226"/>
                  <a:pt x="565698" y="2096724"/>
                  <a:pt x="583398" y="2114424"/>
                </a:cubicBezTo>
                <a:cubicBezTo>
                  <a:pt x="613449" y="2144475"/>
                  <a:pt x="638189" y="2181003"/>
                  <a:pt x="673550" y="2204576"/>
                </a:cubicBezTo>
                <a:cubicBezTo>
                  <a:pt x="686429" y="2213162"/>
                  <a:pt x="700296" y="2220424"/>
                  <a:pt x="712187" y="2230333"/>
                </a:cubicBezTo>
                <a:cubicBezTo>
                  <a:pt x="726179" y="2241993"/>
                  <a:pt x="736003" y="2258383"/>
                  <a:pt x="750824" y="2268970"/>
                </a:cubicBezTo>
                <a:cubicBezTo>
                  <a:pt x="766446" y="2280129"/>
                  <a:pt x="785670" y="2285203"/>
                  <a:pt x="802339" y="2294728"/>
                </a:cubicBezTo>
                <a:cubicBezTo>
                  <a:pt x="871513" y="2334256"/>
                  <a:pt x="807881" y="2312213"/>
                  <a:pt x="892491" y="2333364"/>
                </a:cubicBezTo>
                <a:cubicBezTo>
                  <a:pt x="978350" y="2329071"/>
                  <a:pt x="1065374" y="2335215"/>
                  <a:pt x="1150069" y="2320486"/>
                </a:cubicBezTo>
                <a:cubicBezTo>
                  <a:pt x="1168013" y="2317365"/>
                  <a:pt x="1174713" y="2293509"/>
                  <a:pt x="1188705" y="2281849"/>
                </a:cubicBezTo>
                <a:cubicBezTo>
                  <a:pt x="1200596" y="2271940"/>
                  <a:pt x="1213497" y="2263013"/>
                  <a:pt x="1227342" y="2256091"/>
                </a:cubicBezTo>
                <a:cubicBezTo>
                  <a:pt x="1239484" y="2250020"/>
                  <a:pt x="1253837" y="2249283"/>
                  <a:pt x="1265979" y="2243212"/>
                </a:cubicBezTo>
                <a:cubicBezTo>
                  <a:pt x="1279823" y="2236290"/>
                  <a:pt x="1290471" y="2223741"/>
                  <a:pt x="1304615" y="2217455"/>
                </a:cubicBezTo>
                <a:cubicBezTo>
                  <a:pt x="1329426" y="2206428"/>
                  <a:pt x="1357603" y="2203839"/>
                  <a:pt x="1381888" y="2191697"/>
                </a:cubicBezTo>
                <a:lnTo>
                  <a:pt x="1433404" y="2165939"/>
                </a:lnTo>
                <a:cubicBezTo>
                  <a:pt x="1519263" y="2174525"/>
                  <a:pt x="1605777" y="2178064"/>
                  <a:pt x="1690981" y="2191697"/>
                </a:cubicBezTo>
                <a:cubicBezTo>
                  <a:pt x="1713809" y="2195350"/>
                  <a:pt x="1733729" y="2209338"/>
                  <a:pt x="1755376" y="2217455"/>
                </a:cubicBezTo>
                <a:cubicBezTo>
                  <a:pt x="1768087" y="2222222"/>
                  <a:pt x="1781534" y="2224986"/>
                  <a:pt x="1794012" y="2230333"/>
                </a:cubicBezTo>
                <a:cubicBezTo>
                  <a:pt x="1872557" y="2263995"/>
                  <a:pt x="1820054" y="2251893"/>
                  <a:pt x="1909922" y="2281849"/>
                </a:cubicBezTo>
                <a:cubicBezTo>
                  <a:pt x="1926714" y="2287446"/>
                  <a:pt x="1944266" y="2290435"/>
                  <a:pt x="1961438" y="2294728"/>
                </a:cubicBezTo>
                <a:cubicBezTo>
                  <a:pt x="1998725" y="2292656"/>
                  <a:pt x="2186406" y="2306980"/>
                  <a:pt x="2257652" y="2256091"/>
                </a:cubicBezTo>
                <a:cubicBezTo>
                  <a:pt x="2270247" y="2247094"/>
                  <a:pt x="2275207" y="2230581"/>
                  <a:pt x="2283410" y="2217455"/>
                </a:cubicBezTo>
                <a:cubicBezTo>
                  <a:pt x="2296677" y="2196228"/>
                  <a:pt x="2309167" y="2174525"/>
                  <a:pt x="2322046" y="2153060"/>
                </a:cubicBezTo>
                <a:cubicBezTo>
                  <a:pt x="2326339" y="2032857"/>
                  <a:pt x="2328063" y="1912535"/>
                  <a:pt x="2334925" y="1792452"/>
                </a:cubicBezTo>
                <a:cubicBezTo>
                  <a:pt x="2337481" y="1747724"/>
                  <a:pt x="2351527" y="1683683"/>
                  <a:pt x="2360683" y="1637905"/>
                </a:cubicBezTo>
                <a:cubicBezTo>
                  <a:pt x="2364976" y="1496237"/>
                  <a:pt x="2365912" y="1354428"/>
                  <a:pt x="2373562" y="1212902"/>
                </a:cubicBezTo>
                <a:cubicBezTo>
                  <a:pt x="2374517" y="1195228"/>
                  <a:pt x="2382601" y="1178666"/>
                  <a:pt x="2386441" y="1161387"/>
                </a:cubicBezTo>
                <a:cubicBezTo>
                  <a:pt x="2391189" y="1140019"/>
                  <a:pt x="2396426" y="1118691"/>
                  <a:pt x="2399319" y="1096993"/>
                </a:cubicBezTo>
                <a:cubicBezTo>
                  <a:pt x="2405021" y="1054228"/>
                  <a:pt x="2407905" y="1011134"/>
                  <a:pt x="2412198" y="968204"/>
                </a:cubicBezTo>
                <a:cubicBezTo>
                  <a:pt x="2407905" y="869466"/>
                  <a:pt x="2414933" y="769580"/>
                  <a:pt x="2399319" y="671990"/>
                </a:cubicBezTo>
                <a:cubicBezTo>
                  <a:pt x="2396874" y="656706"/>
                  <a:pt x="2371628" y="657177"/>
                  <a:pt x="2360683" y="646232"/>
                </a:cubicBezTo>
                <a:cubicBezTo>
                  <a:pt x="2349738" y="635287"/>
                  <a:pt x="2345870" y="618540"/>
                  <a:pt x="2334925" y="607595"/>
                </a:cubicBezTo>
                <a:cubicBezTo>
                  <a:pt x="2319747" y="592417"/>
                  <a:pt x="2299707" y="582928"/>
                  <a:pt x="2283410" y="568959"/>
                </a:cubicBezTo>
                <a:cubicBezTo>
                  <a:pt x="2243534" y="534780"/>
                  <a:pt x="2251679" y="527335"/>
                  <a:pt x="2206136" y="504564"/>
                </a:cubicBezTo>
                <a:cubicBezTo>
                  <a:pt x="2099550" y="451272"/>
                  <a:pt x="2249982" y="546328"/>
                  <a:pt x="2115984" y="465928"/>
                </a:cubicBezTo>
                <a:cubicBezTo>
                  <a:pt x="2089439" y="450001"/>
                  <a:pt x="2060601" y="436302"/>
                  <a:pt x="2038711" y="414412"/>
                </a:cubicBezTo>
                <a:cubicBezTo>
                  <a:pt x="2025832" y="401533"/>
                  <a:pt x="2014895" y="386362"/>
                  <a:pt x="2000074" y="375776"/>
                </a:cubicBezTo>
                <a:cubicBezTo>
                  <a:pt x="1984451" y="364617"/>
                  <a:pt x="1965731" y="358604"/>
                  <a:pt x="1948559" y="350018"/>
                </a:cubicBezTo>
                <a:cubicBezTo>
                  <a:pt x="1935680" y="332846"/>
                  <a:pt x="1926219" y="312471"/>
                  <a:pt x="1909922" y="298502"/>
                </a:cubicBezTo>
                <a:cubicBezTo>
                  <a:pt x="1895345" y="286008"/>
                  <a:pt x="1874687" y="282920"/>
                  <a:pt x="1858407" y="272745"/>
                </a:cubicBezTo>
                <a:cubicBezTo>
                  <a:pt x="1840205" y="261369"/>
                  <a:pt x="1823045" y="248243"/>
                  <a:pt x="1806891" y="234108"/>
                </a:cubicBezTo>
                <a:cubicBezTo>
                  <a:pt x="1704835" y="144809"/>
                  <a:pt x="1806653" y="203897"/>
                  <a:pt x="1639466" y="92440"/>
                </a:cubicBezTo>
                <a:cubicBezTo>
                  <a:pt x="1613708" y="75268"/>
                  <a:pt x="1592413" y="47641"/>
                  <a:pt x="1562193" y="40925"/>
                </a:cubicBezTo>
                <a:cubicBezTo>
                  <a:pt x="1523556" y="32339"/>
                  <a:pt x="1485530" y="20286"/>
                  <a:pt x="1446283" y="15167"/>
                </a:cubicBezTo>
                <a:cubicBezTo>
                  <a:pt x="1386535" y="7374"/>
                  <a:pt x="1326200" y="4295"/>
                  <a:pt x="1265979" y="2288"/>
                </a:cubicBezTo>
                <a:cubicBezTo>
                  <a:pt x="1197330" y="0"/>
                  <a:pt x="1122164" y="8728"/>
                  <a:pt x="1072795" y="15167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>
            <a:outerShdw blurRad="76200" dir="18900000" sy="23000" kx="-1200000" algn="bl" rotWithShape="0">
              <a:prstClr val="black">
                <a:alpha val="56000"/>
              </a:prstClr>
            </a:outerShdw>
          </a:effectLst>
          <a:scene3d>
            <a:camera prst="orthographicFront"/>
            <a:lightRig rig="balanced" dir="t"/>
          </a:scene3d>
          <a:sp3d>
            <a:bevelT w="641350" h="438150"/>
            <a:bevelB w="260350" h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643570" y="3857629"/>
            <a:ext cx="150019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261300"/>
                </a:solidFill>
                <a:latin typeface="Times New Roman" pitchFamily="18" charset="0"/>
                <a:cs typeface="Times New Roman" pitchFamily="18" charset="0"/>
              </a:rPr>
              <a:t>Что произойдет с человеком, который споткнется о камень?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643570" y="4572008"/>
            <a:ext cx="20002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261300"/>
                </a:solidFill>
                <a:latin typeface="Times New Roman" pitchFamily="18" charset="0"/>
                <a:cs typeface="Times New Roman" pitchFamily="18" charset="0"/>
              </a:rPr>
              <a:t>Что означает запись: «Плотность камня </a:t>
            </a:r>
            <a:endParaRPr lang="en-US" sz="1200" dirty="0" smtClean="0">
              <a:solidFill>
                <a:srgbClr val="261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rgbClr val="261300"/>
                </a:solidFill>
                <a:latin typeface="Times New Roman" pitchFamily="18" charset="0"/>
                <a:cs typeface="Times New Roman" pitchFamily="18" charset="0"/>
              </a:rPr>
              <a:t>2600 кг/м</a:t>
            </a:r>
            <a:r>
              <a:rPr lang="ru-RU" sz="1200" baseline="30000" dirty="0" smtClean="0">
                <a:solidFill>
                  <a:srgbClr val="2613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200" dirty="0" smtClean="0">
                <a:solidFill>
                  <a:srgbClr val="2613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1000" dirty="0">
              <a:solidFill>
                <a:srgbClr val="2613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5008" y="5286388"/>
            <a:ext cx="135732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261300"/>
                </a:solidFill>
                <a:latin typeface="Times New Roman" pitchFamily="18" charset="0"/>
                <a:cs typeface="Times New Roman" pitchFamily="18" charset="0"/>
              </a:rPr>
              <a:t>Что изменится с камнем при его нагревании?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928670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>Что произойдет </a:t>
            </a:r>
            <a:r>
              <a:rPr lang="ru-RU" sz="3600" dirty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>с человеком, который споткнется о камень?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714620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>Что означает запись: «Плотность камня 2600 кг/м</a:t>
            </a:r>
            <a:r>
              <a:rPr lang="ru-RU" sz="3600" baseline="30000" dirty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4429132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>Что изменится </a:t>
            </a:r>
            <a:r>
              <a:rPr lang="ru-RU" sz="3600" dirty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>с камнем при его нагревании?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84775"/>
          </a:xfr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7" name="Полилиния 6"/>
          <p:cNvSpPr/>
          <p:nvPr/>
        </p:nvSpPr>
        <p:spPr>
          <a:xfrm rot="5157253">
            <a:off x="5019140" y="3612014"/>
            <a:ext cx="2859977" cy="2335215"/>
          </a:xfrm>
          <a:custGeom>
            <a:avLst/>
            <a:gdLst>
              <a:gd name="connsiteX0" fmla="*/ 1072795 w 2414933"/>
              <a:gd name="connsiteY0" fmla="*/ 15167 h 2335215"/>
              <a:gd name="connsiteX1" fmla="*/ 969765 w 2414933"/>
              <a:gd name="connsiteY1" fmla="*/ 40925 h 2335215"/>
              <a:gd name="connsiteX2" fmla="*/ 905370 w 2414933"/>
              <a:gd name="connsiteY2" fmla="*/ 118198 h 2335215"/>
              <a:gd name="connsiteX3" fmla="*/ 866734 w 2414933"/>
              <a:gd name="connsiteY3" fmla="*/ 208350 h 2335215"/>
              <a:gd name="connsiteX4" fmla="*/ 853855 w 2414933"/>
              <a:gd name="connsiteY4" fmla="*/ 259866 h 2335215"/>
              <a:gd name="connsiteX5" fmla="*/ 815218 w 2414933"/>
              <a:gd name="connsiteY5" fmla="*/ 285624 h 2335215"/>
              <a:gd name="connsiteX6" fmla="*/ 776581 w 2414933"/>
              <a:gd name="connsiteY6" fmla="*/ 324260 h 2335215"/>
              <a:gd name="connsiteX7" fmla="*/ 699308 w 2414933"/>
              <a:gd name="connsiteY7" fmla="*/ 375776 h 2335215"/>
              <a:gd name="connsiteX8" fmla="*/ 596277 w 2414933"/>
              <a:gd name="connsiteY8" fmla="*/ 401533 h 2335215"/>
              <a:gd name="connsiteX9" fmla="*/ 519004 w 2414933"/>
              <a:gd name="connsiteY9" fmla="*/ 465928 h 2335215"/>
              <a:gd name="connsiteX10" fmla="*/ 480367 w 2414933"/>
              <a:gd name="connsiteY10" fmla="*/ 517443 h 2335215"/>
              <a:gd name="connsiteX11" fmla="*/ 441731 w 2414933"/>
              <a:gd name="connsiteY11" fmla="*/ 556080 h 2335215"/>
              <a:gd name="connsiteX12" fmla="*/ 390215 w 2414933"/>
              <a:gd name="connsiteY12" fmla="*/ 633353 h 2335215"/>
              <a:gd name="connsiteX13" fmla="*/ 377336 w 2414933"/>
              <a:gd name="connsiteY13" fmla="*/ 671990 h 2335215"/>
              <a:gd name="connsiteX14" fmla="*/ 338700 w 2414933"/>
              <a:gd name="connsiteY14" fmla="*/ 710626 h 2335215"/>
              <a:gd name="connsiteX15" fmla="*/ 300063 w 2414933"/>
              <a:gd name="connsiteY15" fmla="*/ 813657 h 2335215"/>
              <a:gd name="connsiteX16" fmla="*/ 274305 w 2414933"/>
              <a:gd name="connsiteY16" fmla="*/ 916688 h 2335215"/>
              <a:gd name="connsiteX17" fmla="*/ 209911 w 2414933"/>
              <a:gd name="connsiteY17" fmla="*/ 981083 h 2335215"/>
              <a:gd name="connsiteX18" fmla="*/ 132638 w 2414933"/>
              <a:gd name="connsiteY18" fmla="*/ 1084114 h 2335215"/>
              <a:gd name="connsiteX19" fmla="*/ 42486 w 2414933"/>
              <a:gd name="connsiteY19" fmla="*/ 1200024 h 2335215"/>
              <a:gd name="connsiteX20" fmla="*/ 29607 w 2414933"/>
              <a:gd name="connsiteY20" fmla="*/ 1238660 h 2335215"/>
              <a:gd name="connsiteX21" fmla="*/ 3849 w 2414933"/>
              <a:gd name="connsiteY21" fmla="*/ 1277297 h 2335215"/>
              <a:gd name="connsiteX22" fmla="*/ 16728 w 2414933"/>
              <a:gd name="connsiteY22" fmla="*/ 1612147 h 2335215"/>
              <a:gd name="connsiteX23" fmla="*/ 29607 w 2414933"/>
              <a:gd name="connsiteY23" fmla="*/ 1702300 h 2335215"/>
              <a:gd name="connsiteX24" fmla="*/ 81122 w 2414933"/>
              <a:gd name="connsiteY24" fmla="*/ 1779573 h 2335215"/>
              <a:gd name="connsiteX25" fmla="*/ 145517 w 2414933"/>
              <a:gd name="connsiteY25" fmla="*/ 1843967 h 2335215"/>
              <a:gd name="connsiteX26" fmla="*/ 184153 w 2414933"/>
              <a:gd name="connsiteY26" fmla="*/ 1856846 h 2335215"/>
              <a:gd name="connsiteX27" fmla="*/ 261426 w 2414933"/>
              <a:gd name="connsiteY27" fmla="*/ 1934119 h 2335215"/>
              <a:gd name="connsiteX28" fmla="*/ 338700 w 2414933"/>
              <a:gd name="connsiteY28" fmla="*/ 1972756 h 2335215"/>
              <a:gd name="connsiteX29" fmla="*/ 519004 w 2414933"/>
              <a:gd name="connsiteY29" fmla="*/ 2075787 h 2335215"/>
              <a:gd name="connsiteX30" fmla="*/ 583398 w 2414933"/>
              <a:gd name="connsiteY30" fmla="*/ 2114424 h 2335215"/>
              <a:gd name="connsiteX31" fmla="*/ 673550 w 2414933"/>
              <a:gd name="connsiteY31" fmla="*/ 2204576 h 2335215"/>
              <a:gd name="connsiteX32" fmla="*/ 712187 w 2414933"/>
              <a:gd name="connsiteY32" fmla="*/ 2230333 h 2335215"/>
              <a:gd name="connsiteX33" fmla="*/ 750824 w 2414933"/>
              <a:gd name="connsiteY33" fmla="*/ 2268970 h 2335215"/>
              <a:gd name="connsiteX34" fmla="*/ 802339 w 2414933"/>
              <a:gd name="connsiteY34" fmla="*/ 2294728 h 2335215"/>
              <a:gd name="connsiteX35" fmla="*/ 892491 w 2414933"/>
              <a:gd name="connsiteY35" fmla="*/ 2333364 h 2335215"/>
              <a:gd name="connsiteX36" fmla="*/ 1150069 w 2414933"/>
              <a:gd name="connsiteY36" fmla="*/ 2320486 h 2335215"/>
              <a:gd name="connsiteX37" fmla="*/ 1188705 w 2414933"/>
              <a:gd name="connsiteY37" fmla="*/ 2281849 h 2335215"/>
              <a:gd name="connsiteX38" fmla="*/ 1227342 w 2414933"/>
              <a:gd name="connsiteY38" fmla="*/ 2256091 h 2335215"/>
              <a:gd name="connsiteX39" fmla="*/ 1265979 w 2414933"/>
              <a:gd name="connsiteY39" fmla="*/ 2243212 h 2335215"/>
              <a:gd name="connsiteX40" fmla="*/ 1304615 w 2414933"/>
              <a:gd name="connsiteY40" fmla="*/ 2217455 h 2335215"/>
              <a:gd name="connsiteX41" fmla="*/ 1381888 w 2414933"/>
              <a:gd name="connsiteY41" fmla="*/ 2191697 h 2335215"/>
              <a:gd name="connsiteX42" fmla="*/ 1433404 w 2414933"/>
              <a:gd name="connsiteY42" fmla="*/ 2165939 h 2335215"/>
              <a:gd name="connsiteX43" fmla="*/ 1690981 w 2414933"/>
              <a:gd name="connsiteY43" fmla="*/ 2191697 h 2335215"/>
              <a:gd name="connsiteX44" fmla="*/ 1755376 w 2414933"/>
              <a:gd name="connsiteY44" fmla="*/ 2217455 h 2335215"/>
              <a:gd name="connsiteX45" fmla="*/ 1794012 w 2414933"/>
              <a:gd name="connsiteY45" fmla="*/ 2230333 h 2335215"/>
              <a:gd name="connsiteX46" fmla="*/ 1909922 w 2414933"/>
              <a:gd name="connsiteY46" fmla="*/ 2281849 h 2335215"/>
              <a:gd name="connsiteX47" fmla="*/ 1961438 w 2414933"/>
              <a:gd name="connsiteY47" fmla="*/ 2294728 h 2335215"/>
              <a:gd name="connsiteX48" fmla="*/ 2257652 w 2414933"/>
              <a:gd name="connsiteY48" fmla="*/ 2256091 h 2335215"/>
              <a:gd name="connsiteX49" fmla="*/ 2283410 w 2414933"/>
              <a:gd name="connsiteY49" fmla="*/ 2217455 h 2335215"/>
              <a:gd name="connsiteX50" fmla="*/ 2322046 w 2414933"/>
              <a:gd name="connsiteY50" fmla="*/ 2153060 h 2335215"/>
              <a:gd name="connsiteX51" fmla="*/ 2334925 w 2414933"/>
              <a:gd name="connsiteY51" fmla="*/ 1792452 h 2335215"/>
              <a:gd name="connsiteX52" fmla="*/ 2360683 w 2414933"/>
              <a:gd name="connsiteY52" fmla="*/ 1637905 h 2335215"/>
              <a:gd name="connsiteX53" fmla="*/ 2373562 w 2414933"/>
              <a:gd name="connsiteY53" fmla="*/ 1212902 h 2335215"/>
              <a:gd name="connsiteX54" fmla="*/ 2386441 w 2414933"/>
              <a:gd name="connsiteY54" fmla="*/ 1161387 h 2335215"/>
              <a:gd name="connsiteX55" fmla="*/ 2399319 w 2414933"/>
              <a:gd name="connsiteY55" fmla="*/ 1096993 h 2335215"/>
              <a:gd name="connsiteX56" fmla="*/ 2412198 w 2414933"/>
              <a:gd name="connsiteY56" fmla="*/ 968204 h 2335215"/>
              <a:gd name="connsiteX57" fmla="*/ 2399319 w 2414933"/>
              <a:gd name="connsiteY57" fmla="*/ 671990 h 2335215"/>
              <a:gd name="connsiteX58" fmla="*/ 2360683 w 2414933"/>
              <a:gd name="connsiteY58" fmla="*/ 646232 h 2335215"/>
              <a:gd name="connsiteX59" fmla="*/ 2334925 w 2414933"/>
              <a:gd name="connsiteY59" fmla="*/ 607595 h 2335215"/>
              <a:gd name="connsiteX60" fmla="*/ 2283410 w 2414933"/>
              <a:gd name="connsiteY60" fmla="*/ 568959 h 2335215"/>
              <a:gd name="connsiteX61" fmla="*/ 2206136 w 2414933"/>
              <a:gd name="connsiteY61" fmla="*/ 504564 h 2335215"/>
              <a:gd name="connsiteX62" fmla="*/ 2115984 w 2414933"/>
              <a:gd name="connsiteY62" fmla="*/ 465928 h 2335215"/>
              <a:gd name="connsiteX63" fmla="*/ 2038711 w 2414933"/>
              <a:gd name="connsiteY63" fmla="*/ 414412 h 2335215"/>
              <a:gd name="connsiteX64" fmla="*/ 2000074 w 2414933"/>
              <a:gd name="connsiteY64" fmla="*/ 375776 h 2335215"/>
              <a:gd name="connsiteX65" fmla="*/ 1948559 w 2414933"/>
              <a:gd name="connsiteY65" fmla="*/ 350018 h 2335215"/>
              <a:gd name="connsiteX66" fmla="*/ 1909922 w 2414933"/>
              <a:gd name="connsiteY66" fmla="*/ 298502 h 2335215"/>
              <a:gd name="connsiteX67" fmla="*/ 1858407 w 2414933"/>
              <a:gd name="connsiteY67" fmla="*/ 272745 h 2335215"/>
              <a:gd name="connsiteX68" fmla="*/ 1806891 w 2414933"/>
              <a:gd name="connsiteY68" fmla="*/ 234108 h 2335215"/>
              <a:gd name="connsiteX69" fmla="*/ 1639466 w 2414933"/>
              <a:gd name="connsiteY69" fmla="*/ 92440 h 2335215"/>
              <a:gd name="connsiteX70" fmla="*/ 1562193 w 2414933"/>
              <a:gd name="connsiteY70" fmla="*/ 40925 h 2335215"/>
              <a:gd name="connsiteX71" fmla="*/ 1446283 w 2414933"/>
              <a:gd name="connsiteY71" fmla="*/ 15167 h 2335215"/>
              <a:gd name="connsiteX72" fmla="*/ 1265979 w 2414933"/>
              <a:gd name="connsiteY72" fmla="*/ 2288 h 2335215"/>
              <a:gd name="connsiteX73" fmla="*/ 1072795 w 2414933"/>
              <a:gd name="connsiteY73" fmla="*/ 15167 h 233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2414933" h="2335215">
                <a:moveTo>
                  <a:pt x="1072795" y="15167"/>
                </a:moveTo>
                <a:cubicBezTo>
                  <a:pt x="1023426" y="21606"/>
                  <a:pt x="986738" y="29610"/>
                  <a:pt x="969765" y="40925"/>
                </a:cubicBezTo>
                <a:cubicBezTo>
                  <a:pt x="940017" y="60758"/>
                  <a:pt x="924376" y="89689"/>
                  <a:pt x="905370" y="118198"/>
                </a:cubicBezTo>
                <a:cubicBezTo>
                  <a:pt x="868395" y="266100"/>
                  <a:pt x="920098" y="83833"/>
                  <a:pt x="866734" y="208350"/>
                </a:cubicBezTo>
                <a:cubicBezTo>
                  <a:pt x="859762" y="224619"/>
                  <a:pt x="863673" y="245138"/>
                  <a:pt x="853855" y="259866"/>
                </a:cubicBezTo>
                <a:cubicBezTo>
                  <a:pt x="845269" y="272745"/>
                  <a:pt x="827109" y="275715"/>
                  <a:pt x="815218" y="285624"/>
                </a:cubicBezTo>
                <a:cubicBezTo>
                  <a:pt x="801226" y="297284"/>
                  <a:pt x="790958" y="313078"/>
                  <a:pt x="776581" y="324260"/>
                </a:cubicBezTo>
                <a:cubicBezTo>
                  <a:pt x="752145" y="343266"/>
                  <a:pt x="729341" y="368268"/>
                  <a:pt x="699308" y="375776"/>
                </a:cubicBezTo>
                <a:lnTo>
                  <a:pt x="596277" y="401533"/>
                </a:lnTo>
                <a:cubicBezTo>
                  <a:pt x="556531" y="428031"/>
                  <a:pt x="552059" y="427364"/>
                  <a:pt x="519004" y="465928"/>
                </a:cubicBezTo>
                <a:cubicBezTo>
                  <a:pt x="505035" y="482225"/>
                  <a:pt x="494336" y="501146"/>
                  <a:pt x="480367" y="517443"/>
                </a:cubicBezTo>
                <a:cubicBezTo>
                  <a:pt x="468514" y="531272"/>
                  <a:pt x="452913" y="541703"/>
                  <a:pt x="441731" y="556080"/>
                </a:cubicBezTo>
                <a:cubicBezTo>
                  <a:pt x="422725" y="580516"/>
                  <a:pt x="400004" y="603985"/>
                  <a:pt x="390215" y="633353"/>
                </a:cubicBezTo>
                <a:cubicBezTo>
                  <a:pt x="385922" y="646232"/>
                  <a:pt x="384866" y="660694"/>
                  <a:pt x="377336" y="671990"/>
                </a:cubicBezTo>
                <a:cubicBezTo>
                  <a:pt x="367233" y="687144"/>
                  <a:pt x="351579" y="697747"/>
                  <a:pt x="338700" y="710626"/>
                </a:cubicBezTo>
                <a:cubicBezTo>
                  <a:pt x="313852" y="834867"/>
                  <a:pt x="344281" y="725223"/>
                  <a:pt x="300063" y="813657"/>
                </a:cubicBezTo>
                <a:cubicBezTo>
                  <a:pt x="276232" y="861319"/>
                  <a:pt x="296345" y="857914"/>
                  <a:pt x="274305" y="916688"/>
                </a:cubicBezTo>
                <a:cubicBezTo>
                  <a:pt x="259995" y="954849"/>
                  <a:pt x="241394" y="960094"/>
                  <a:pt x="209911" y="981083"/>
                </a:cubicBezTo>
                <a:cubicBezTo>
                  <a:pt x="134447" y="1094276"/>
                  <a:pt x="255017" y="915842"/>
                  <a:pt x="132638" y="1084114"/>
                </a:cubicBezTo>
                <a:cubicBezTo>
                  <a:pt x="50482" y="1197079"/>
                  <a:pt x="115095" y="1127414"/>
                  <a:pt x="42486" y="1200024"/>
                </a:cubicBezTo>
                <a:cubicBezTo>
                  <a:pt x="38193" y="1212903"/>
                  <a:pt x="35678" y="1226518"/>
                  <a:pt x="29607" y="1238660"/>
                </a:cubicBezTo>
                <a:cubicBezTo>
                  <a:pt x="22685" y="1252504"/>
                  <a:pt x="4382" y="1261828"/>
                  <a:pt x="3849" y="1277297"/>
                </a:cubicBezTo>
                <a:cubicBezTo>
                  <a:pt x="0" y="1388930"/>
                  <a:pt x="9971" y="1500652"/>
                  <a:pt x="16728" y="1612147"/>
                </a:cubicBezTo>
                <a:cubicBezTo>
                  <a:pt x="18564" y="1642447"/>
                  <a:pt x="18710" y="1673967"/>
                  <a:pt x="29607" y="1702300"/>
                </a:cubicBezTo>
                <a:cubicBezTo>
                  <a:pt x="40720" y="1731193"/>
                  <a:pt x="63950" y="1753815"/>
                  <a:pt x="81122" y="1779573"/>
                </a:cubicBezTo>
                <a:cubicBezTo>
                  <a:pt x="106879" y="1818209"/>
                  <a:pt x="102588" y="1822502"/>
                  <a:pt x="145517" y="1843967"/>
                </a:cubicBezTo>
                <a:cubicBezTo>
                  <a:pt x="157659" y="1850038"/>
                  <a:pt x="171274" y="1852553"/>
                  <a:pt x="184153" y="1856846"/>
                </a:cubicBezTo>
                <a:cubicBezTo>
                  <a:pt x="209911" y="1882604"/>
                  <a:pt x="226868" y="1922600"/>
                  <a:pt x="261426" y="1934119"/>
                </a:cubicBezTo>
                <a:cubicBezTo>
                  <a:pt x="339773" y="1960235"/>
                  <a:pt x="260233" y="1929956"/>
                  <a:pt x="338700" y="1972756"/>
                </a:cubicBezTo>
                <a:cubicBezTo>
                  <a:pt x="579924" y="2104332"/>
                  <a:pt x="320691" y="1949586"/>
                  <a:pt x="519004" y="2075787"/>
                </a:cubicBezTo>
                <a:cubicBezTo>
                  <a:pt x="540122" y="2089226"/>
                  <a:pt x="565698" y="2096724"/>
                  <a:pt x="583398" y="2114424"/>
                </a:cubicBezTo>
                <a:cubicBezTo>
                  <a:pt x="613449" y="2144475"/>
                  <a:pt x="638189" y="2181003"/>
                  <a:pt x="673550" y="2204576"/>
                </a:cubicBezTo>
                <a:cubicBezTo>
                  <a:pt x="686429" y="2213162"/>
                  <a:pt x="700296" y="2220424"/>
                  <a:pt x="712187" y="2230333"/>
                </a:cubicBezTo>
                <a:cubicBezTo>
                  <a:pt x="726179" y="2241993"/>
                  <a:pt x="736003" y="2258383"/>
                  <a:pt x="750824" y="2268970"/>
                </a:cubicBezTo>
                <a:cubicBezTo>
                  <a:pt x="766446" y="2280129"/>
                  <a:pt x="785670" y="2285203"/>
                  <a:pt x="802339" y="2294728"/>
                </a:cubicBezTo>
                <a:cubicBezTo>
                  <a:pt x="871513" y="2334256"/>
                  <a:pt x="807881" y="2312213"/>
                  <a:pt x="892491" y="2333364"/>
                </a:cubicBezTo>
                <a:cubicBezTo>
                  <a:pt x="978350" y="2329071"/>
                  <a:pt x="1065374" y="2335215"/>
                  <a:pt x="1150069" y="2320486"/>
                </a:cubicBezTo>
                <a:cubicBezTo>
                  <a:pt x="1168013" y="2317365"/>
                  <a:pt x="1174713" y="2293509"/>
                  <a:pt x="1188705" y="2281849"/>
                </a:cubicBezTo>
                <a:cubicBezTo>
                  <a:pt x="1200596" y="2271940"/>
                  <a:pt x="1213497" y="2263013"/>
                  <a:pt x="1227342" y="2256091"/>
                </a:cubicBezTo>
                <a:cubicBezTo>
                  <a:pt x="1239484" y="2250020"/>
                  <a:pt x="1253837" y="2249283"/>
                  <a:pt x="1265979" y="2243212"/>
                </a:cubicBezTo>
                <a:cubicBezTo>
                  <a:pt x="1279823" y="2236290"/>
                  <a:pt x="1290471" y="2223741"/>
                  <a:pt x="1304615" y="2217455"/>
                </a:cubicBezTo>
                <a:cubicBezTo>
                  <a:pt x="1329426" y="2206428"/>
                  <a:pt x="1357603" y="2203839"/>
                  <a:pt x="1381888" y="2191697"/>
                </a:cubicBezTo>
                <a:lnTo>
                  <a:pt x="1433404" y="2165939"/>
                </a:lnTo>
                <a:cubicBezTo>
                  <a:pt x="1519263" y="2174525"/>
                  <a:pt x="1605777" y="2178064"/>
                  <a:pt x="1690981" y="2191697"/>
                </a:cubicBezTo>
                <a:cubicBezTo>
                  <a:pt x="1713809" y="2195350"/>
                  <a:pt x="1733729" y="2209338"/>
                  <a:pt x="1755376" y="2217455"/>
                </a:cubicBezTo>
                <a:cubicBezTo>
                  <a:pt x="1768087" y="2222222"/>
                  <a:pt x="1781534" y="2224986"/>
                  <a:pt x="1794012" y="2230333"/>
                </a:cubicBezTo>
                <a:cubicBezTo>
                  <a:pt x="1872557" y="2263995"/>
                  <a:pt x="1820054" y="2251893"/>
                  <a:pt x="1909922" y="2281849"/>
                </a:cubicBezTo>
                <a:cubicBezTo>
                  <a:pt x="1926714" y="2287446"/>
                  <a:pt x="1944266" y="2290435"/>
                  <a:pt x="1961438" y="2294728"/>
                </a:cubicBezTo>
                <a:cubicBezTo>
                  <a:pt x="1998725" y="2292656"/>
                  <a:pt x="2186406" y="2306980"/>
                  <a:pt x="2257652" y="2256091"/>
                </a:cubicBezTo>
                <a:cubicBezTo>
                  <a:pt x="2270247" y="2247094"/>
                  <a:pt x="2275207" y="2230581"/>
                  <a:pt x="2283410" y="2217455"/>
                </a:cubicBezTo>
                <a:cubicBezTo>
                  <a:pt x="2296677" y="2196228"/>
                  <a:pt x="2309167" y="2174525"/>
                  <a:pt x="2322046" y="2153060"/>
                </a:cubicBezTo>
                <a:cubicBezTo>
                  <a:pt x="2326339" y="2032857"/>
                  <a:pt x="2328063" y="1912535"/>
                  <a:pt x="2334925" y="1792452"/>
                </a:cubicBezTo>
                <a:cubicBezTo>
                  <a:pt x="2337481" y="1747724"/>
                  <a:pt x="2351527" y="1683683"/>
                  <a:pt x="2360683" y="1637905"/>
                </a:cubicBezTo>
                <a:cubicBezTo>
                  <a:pt x="2364976" y="1496237"/>
                  <a:pt x="2365912" y="1354428"/>
                  <a:pt x="2373562" y="1212902"/>
                </a:cubicBezTo>
                <a:cubicBezTo>
                  <a:pt x="2374517" y="1195228"/>
                  <a:pt x="2382601" y="1178666"/>
                  <a:pt x="2386441" y="1161387"/>
                </a:cubicBezTo>
                <a:cubicBezTo>
                  <a:pt x="2391189" y="1140019"/>
                  <a:pt x="2396426" y="1118691"/>
                  <a:pt x="2399319" y="1096993"/>
                </a:cubicBezTo>
                <a:cubicBezTo>
                  <a:pt x="2405021" y="1054228"/>
                  <a:pt x="2407905" y="1011134"/>
                  <a:pt x="2412198" y="968204"/>
                </a:cubicBezTo>
                <a:cubicBezTo>
                  <a:pt x="2407905" y="869466"/>
                  <a:pt x="2414933" y="769580"/>
                  <a:pt x="2399319" y="671990"/>
                </a:cubicBezTo>
                <a:cubicBezTo>
                  <a:pt x="2396874" y="656706"/>
                  <a:pt x="2371628" y="657177"/>
                  <a:pt x="2360683" y="646232"/>
                </a:cubicBezTo>
                <a:cubicBezTo>
                  <a:pt x="2349738" y="635287"/>
                  <a:pt x="2345870" y="618540"/>
                  <a:pt x="2334925" y="607595"/>
                </a:cubicBezTo>
                <a:cubicBezTo>
                  <a:pt x="2319747" y="592417"/>
                  <a:pt x="2299707" y="582928"/>
                  <a:pt x="2283410" y="568959"/>
                </a:cubicBezTo>
                <a:cubicBezTo>
                  <a:pt x="2243534" y="534780"/>
                  <a:pt x="2251679" y="527335"/>
                  <a:pt x="2206136" y="504564"/>
                </a:cubicBezTo>
                <a:cubicBezTo>
                  <a:pt x="2099550" y="451272"/>
                  <a:pt x="2249982" y="546328"/>
                  <a:pt x="2115984" y="465928"/>
                </a:cubicBezTo>
                <a:cubicBezTo>
                  <a:pt x="2089439" y="450001"/>
                  <a:pt x="2060601" y="436302"/>
                  <a:pt x="2038711" y="414412"/>
                </a:cubicBezTo>
                <a:cubicBezTo>
                  <a:pt x="2025832" y="401533"/>
                  <a:pt x="2014895" y="386362"/>
                  <a:pt x="2000074" y="375776"/>
                </a:cubicBezTo>
                <a:cubicBezTo>
                  <a:pt x="1984451" y="364617"/>
                  <a:pt x="1965731" y="358604"/>
                  <a:pt x="1948559" y="350018"/>
                </a:cubicBezTo>
                <a:cubicBezTo>
                  <a:pt x="1935680" y="332846"/>
                  <a:pt x="1926219" y="312471"/>
                  <a:pt x="1909922" y="298502"/>
                </a:cubicBezTo>
                <a:cubicBezTo>
                  <a:pt x="1895345" y="286008"/>
                  <a:pt x="1874687" y="282920"/>
                  <a:pt x="1858407" y="272745"/>
                </a:cubicBezTo>
                <a:cubicBezTo>
                  <a:pt x="1840205" y="261369"/>
                  <a:pt x="1823045" y="248243"/>
                  <a:pt x="1806891" y="234108"/>
                </a:cubicBezTo>
                <a:cubicBezTo>
                  <a:pt x="1704835" y="144809"/>
                  <a:pt x="1806653" y="203897"/>
                  <a:pt x="1639466" y="92440"/>
                </a:cubicBezTo>
                <a:cubicBezTo>
                  <a:pt x="1613708" y="75268"/>
                  <a:pt x="1592413" y="47641"/>
                  <a:pt x="1562193" y="40925"/>
                </a:cubicBezTo>
                <a:cubicBezTo>
                  <a:pt x="1523556" y="32339"/>
                  <a:pt x="1485530" y="20286"/>
                  <a:pt x="1446283" y="15167"/>
                </a:cubicBezTo>
                <a:cubicBezTo>
                  <a:pt x="1386535" y="7374"/>
                  <a:pt x="1326200" y="4295"/>
                  <a:pt x="1265979" y="2288"/>
                </a:cubicBezTo>
                <a:cubicBezTo>
                  <a:pt x="1197330" y="0"/>
                  <a:pt x="1122164" y="8728"/>
                  <a:pt x="1072795" y="15167"/>
                </a:cubicBez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>
            <a:outerShdw blurRad="76200" dir="18900000" sy="23000" kx="-1200000" algn="bl" rotWithShape="0">
              <a:prstClr val="black">
                <a:alpha val="56000"/>
              </a:prstClr>
            </a:outerShdw>
          </a:effectLst>
          <a:scene3d>
            <a:camera prst="orthographicFront"/>
            <a:lightRig rig="balanced" dir="t"/>
          </a:scene3d>
          <a:sp3d>
            <a:bevelT w="641350" h="438150"/>
            <a:bevelB w="260350" h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643570" y="3857629"/>
            <a:ext cx="150019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261300"/>
                </a:solidFill>
                <a:latin typeface="Times New Roman" pitchFamily="18" charset="0"/>
                <a:cs typeface="Times New Roman" pitchFamily="18" charset="0"/>
              </a:rPr>
              <a:t>Что произойдет с человеком, который споткнется о камень?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643570" y="4572008"/>
            <a:ext cx="20002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261300"/>
                </a:solidFill>
                <a:latin typeface="Times New Roman" pitchFamily="18" charset="0"/>
                <a:cs typeface="Times New Roman" pitchFamily="18" charset="0"/>
              </a:rPr>
              <a:t>Что означает запись: «Плотность камня </a:t>
            </a:r>
            <a:endParaRPr lang="en-US" sz="1200" dirty="0" smtClean="0">
              <a:solidFill>
                <a:srgbClr val="261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rgbClr val="261300"/>
                </a:solidFill>
                <a:latin typeface="Times New Roman" pitchFamily="18" charset="0"/>
                <a:cs typeface="Times New Roman" pitchFamily="18" charset="0"/>
              </a:rPr>
              <a:t>2600 кг/м</a:t>
            </a:r>
            <a:r>
              <a:rPr lang="ru-RU" sz="1200" baseline="30000" dirty="0" smtClean="0">
                <a:solidFill>
                  <a:srgbClr val="2613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200" dirty="0" smtClean="0">
                <a:solidFill>
                  <a:srgbClr val="2613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1000" dirty="0">
              <a:solidFill>
                <a:srgbClr val="2613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5008" y="5286388"/>
            <a:ext cx="135732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261300"/>
                </a:solidFill>
                <a:latin typeface="Times New Roman" pitchFamily="18" charset="0"/>
                <a:cs typeface="Times New Roman" pitchFamily="18" charset="0"/>
              </a:rPr>
              <a:t>Что изменится с камнем при его нагревании?</a:t>
            </a:r>
          </a:p>
          <a:p>
            <a:endParaRPr lang="ru-RU" dirty="0"/>
          </a:p>
        </p:txBody>
      </p:sp>
      <p:pic>
        <p:nvPicPr>
          <p:cNvPr id="8" name="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85786" y="7143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08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6000"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 animBg="1"/>
      <p:bldP spid="13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Картинка 44 из 45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5900" y="0"/>
            <a:ext cx="645211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4071934" cy="3053951"/>
          </a:xfrm>
        </p:spPr>
      </p:pic>
      <p:sp>
        <p:nvSpPr>
          <p:cNvPr id="6" name="TextBox 5"/>
          <p:cNvSpPr txBox="1"/>
          <p:nvPr/>
        </p:nvSpPr>
        <p:spPr>
          <a:xfrm>
            <a:off x="4500562" y="785794"/>
            <a:ext cx="4000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Логово </a:t>
            </a:r>
            <a:r>
              <a:rPr lang="ru-RU" dirty="0" err="1" smtClean="0"/>
              <a:t>Кащея</a:t>
            </a:r>
            <a:r>
              <a:rPr lang="ru-RU" dirty="0" smtClean="0"/>
              <a:t> Бессмертного находится от избушки Бабы Яги на расстоянии 27 км. Этот путь она пролетает за  15 минут. Какова скорость ступы Бабы Яги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1026" name="Picture 2" descr="http://cobornsdelivers.files.wordpress.com/2009/11/potatoes-1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286124"/>
            <a:ext cx="2714644" cy="224636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596" y="5786454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Найти плотность картошки – любимого блюда Бабы Яги.</a:t>
            </a:r>
            <a:endParaRPr lang="ru-RU" dirty="0"/>
          </a:p>
        </p:txBody>
      </p:sp>
      <p:pic>
        <p:nvPicPr>
          <p:cNvPr id="9" name="Рисунок 8" descr="бревно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3286124"/>
            <a:ext cx="2659311" cy="20002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29190" y="5715016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Найти плотность дерева, из которого сделана избушка.</a:t>
            </a: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орота зак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357166"/>
            <a:ext cx="8150427" cy="57150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285728"/>
            <a:ext cx="7929618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Единица измерения массы в СИ.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( Из ответа возьмите вторую букву.)</a:t>
            </a: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Прибор для определения объема.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( Из ответа возьмите третью букву.)</a:t>
            </a: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Ученый, открывший явление инерции.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( Из ответа возьмите шестую букву.)</a:t>
            </a: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Величина, характеризующая быстроту движения.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( Из ответа возьмите четвертую букву.)</a:t>
            </a: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Вещество, плотность которого 7100 кг/м</a:t>
            </a:r>
            <a:r>
              <a:rPr kumimoji="0" lang="ru-RU" sz="2400" b="1" i="0" u="none" strike="noStrike" normalizeH="0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( Из ответа возьмите первую букву.)</a:t>
            </a: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AutoNum type="arabicPeriod" startAt="6"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Прибор для измерения скорости.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( Из ответа возьмите третью букву.)</a:t>
            </a: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AutoNum type="arabicPeriod" startAt="7"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Все, что существует во Вселенной.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( Из ответа возьмите последнюю букву.)</a:t>
            </a: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2000240"/>
            <a:ext cx="67151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ИНЕРЦИЯ</a:t>
            </a:r>
            <a:endParaRPr lang="ru-RU" sz="8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MS900082187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01090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75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6000" showWhenStopped="0">
                <p:cTn id="8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казк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5000" numSld="25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571480"/>
            <a:ext cx="4954562" cy="923330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Сказки конец!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ворота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788" y="357166"/>
            <a:ext cx="8150426" cy="5715040"/>
          </a:xfrm>
          <a:prstGeom prst="rect">
            <a:avLst/>
          </a:prstGeom>
        </p:spPr>
      </p:pic>
    </p:spTree>
  </p:cSld>
  <p:clrMapOvr>
    <a:masterClrMapping/>
  </p:clrMapOvr>
  <p:transition advTm="703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ткр ворота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0808" y="357166"/>
            <a:ext cx="8173158" cy="5730978"/>
          </a:xfrm>
        </p:spPr>
      </p:pic>
    </p:spTree>
  </p:cSld>
  <p:clrMapOvr>
    <a:masterClrMapping/>
  </p:clrMapOvr>
  <p:transition advTm="14453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ван царевич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2875" y="0"/>
            <a:ext cx="9294312" cy="697073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bogatiry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-35202"/>
            <a:ext cx="8072462" cy="6893202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5008" y="3286124"/>
            <a:ext cx="31432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Помогите Ивану-царевичу покорить Елену Прекрасную. Из кучки лепестков цветов соберите цветы, подбирая лепестки с нужными сведениями и формулами, относящимися к понятию, написанном в сердцевине. 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 rot="4289310">
            <a:off x="5669761" y="5011439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инерция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 rot="18935489">
            <a:off x="3638160" y="5595807"/>
            <a:ext cx="1571636" cy="83097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ВЕСЫ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 rot="1982364">
            <a:off x="7082264" y="5099264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V*</a:t>
            </a:r>
            <a:r>
              <a:rPr lang="el-G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ρ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 rot="1192849">
            <a:off x="7728876" y="5454475"/>
            <a:ext cx="828789" cy="14856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КГ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 rot="979922">
            <a:off x="2294766" y="5052836"/>
            <a:ext cx="1500198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 rot="4069646">
            <a:off x="1566842" y="5556022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ЛИТР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 rot="18935489">
            <a:off x="209137" y="5217537"/>
            <a:ext cx="1571636" cy="83097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МЕНЗУРКА</a:t>
            </a:r>
            <a:endParaRPr lang="ru-RU" sz="13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Овал 15"/>
          <p:cNvSpPr/>
          <p:nvPr/>
        </p:nvSpPr>
        <p:spPr>
          <a:xfrm rot="1982364">
            <a:off x="4224745" y="5313578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m/</a:t>
            </a:r>
            <a:r>
              <a:rPr lang="el-G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ρ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 rot="1276284">
            <a:off x="3455941" y="4671736"/>
            <a:ext cx="828789" cy="14856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r>
              <a:rPr lang="ru-RU" sz="2000" b="1" baseline="30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357950" y="5286388"/>
            <a:ext cx="1500198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Овал 22"/>
          <p:cNvSpPr/>
          <p:nvPr/>
        </p:nvSpPr>
        <p:spPr>
          <a:xfrm rot="4069646">
            <a:off x="709587" y="5556023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</a:t>
            </a:r>
            <a:r>
              <a:rPr lang="ru-RU" b="1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Овал 23"/>
          <p:cNvSpPr/>
          <p:nvPr/>
        </p:nvSpPr>
        <p:spPr>
          <a:xfrm rot="19523498">
            <a:off x="5097563" y="5654225"/>
            <a:ext cx="1571636" cy="83097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АРЕОМЕТР</a:t>
            </a:r>
            <a:endParaRPr lang="ru-RU" sz="13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 rot="1982364">
            <a:off x="1010036" y="4599198"/>
            <a:ext cx="16430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m/V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Овал 25"/>
          <p:cNvSpPr/>
          <p:nvPr/>
        </p:nvSpPr>
        <p:spPr>
          <a:xfrm rot="888139">
            <a:off x="5033786" y="4153161"/>
            <a:ext cx="828789" cy="14856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КГ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r>
              <a:rPr lang="ru-RU" b="1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Овал 26"/>
          <p:cNvSpPr/>
          <p:nvPr/>
        </p:nvSpPr>
        <p:spPr>
          <a:xfrm rot="816484">
            <a:off x="2571685" y="5666155"/>
            <a:ext cx="1500198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ρ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857620" y="1571612"/>
            <a:ext cx="1000132" cy="100013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МАССА</a:t>
            </a:r>
            <a:endParaRPr lang="ru-RU" sz="1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6|2.9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352</Words>
  <Application>Microsoft Office PowerPoint</Application>
  <PresentationFormat>Экран (4:3)</PresentationFormat>
  <Paragraphs>85</Paragraphs>
  <Slides>23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Обломов М.А.</dc:creator>
  <cp:lastModifiedBy>Обломов М.А.</cp:lastModifiedBy>
  <cp:revision>71</cp:revision>
  <dcterms:created xsi:type="dcterms:W3CDTF">2010-11-30T22:41:03Z</dcterms:created>
  <dcterms:modified xsi:type="dcterms:W3CDTF">2011-04-17T08:14:02Z</dcterms:modified>
</cp:coreProperties>
</file>